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4">
  <p:sldMasterIdLst>
    <p:sldMasterId id="2147483648" r:id="rId1"/>
  </p:sldMasterIdLst>
  <p:handoutMasterIdLst>
    <p:handoutMasterId r:id="rId12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60" r:id="rId11"/>
  </p:sldIdLst>
  <p:sldSz cx="12192000" cy="6858000"/>
  <p:notesSz cx="6858000" cy="9144000"/>
  <p:embeddedFontLst>
    <p:embeddedFont>
      <p:font typeface="Museo sans" panose="020B0604020202020204" charset="0"/>
      <p:regular r:id="rId13"/>
      <p:bold r:id="rId14"/>
      <p:italic r:id="rId15"/>
      <p:boldItalic r:id="rId16"/>
    </p:embeddedFont>
    <p:embeddedFont>
      <p:font typeface="Museo Sans 700" panose="02000000000000000000" charset="0"/>
      <p:regular r:id="rId17"/>
      <p:bold r:id="rId18"/>
      <p:italic r:id="rId19"/>
      <p:boldItalic r:id="rId2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A89A3B-5E78-C040-2BA0-2C649510BE90}" name="Bénédicte Zwerg" initials="BZG" userId="Bénédicte Zwerg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lu Jemming" initials="MJ" lastIdx="1" clrIdx="0">
    <p:extLst>
      <p:ext uri="{19B8F6BF-5375-455C-9EA6-DF929625EA0E}">
        <p15:presenceInfo xmlns:p15="http://schemas.microsoft.com/office/powerpoint/2012/main" userId="S::marilu.jemming@klima-agence.lu::9aab23bd-800d-4485-ba03-eb33b51a47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DB"/>
    <a:srgbClr val="E6BC00"/>
    <a:srgbClr val="ED6C71"/>
    <a:srgbClr val="3FA535"/>
    <a:srgbClr val="F69325"/>
    <a:srgbClr val="2DAFE6"/>
    <a:srgbClr val="7F7F7F"/>
    <a:srgbClr val="9D9D9C"/>
    <a:srgbClr val="A2A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4" autoAdjust="0"/>
    <p:restoredTop sz="96301" autoAdjust="0"/>
  </p:normalViewPr>
  <p:slideViewPr>
    <p:cSldViewPr snapToGrid="0">
      <p:cViewPr varScale="1">
        <p:scale>
          <a:sx n="109" d="100"/>
          <a:sy n="109" d="100"/>
        </p:scale>
        <p:origin x="762" y="108"/>
      </p:cViewPr>
      <p:guideLst>
        <p:guide orient="horz" pos="100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03FFF-0A1B-3D4E-9AF1-C4EB1C4A784C}" type="datetimeFigureOut">
              <a:rPr lang="fr-FR" smtClean="0"/>
              <a:t>17/02/2025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991CB-6DC5-244B-84A4-41977CAF65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286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3.jpeg"/><Relationship Id="rId5" Type="http://schemas.openxmlformats.org/officeDocument/2006/relationships/image" Target="../media/image7.png"/><Relationship Id="rId10" Type="http://schemas.openxmlformats.org/officeDocument/2006/relationships/image" Target="../media/image2.jpeg"/><Relationship Id="rId4" Type="http://schemas.openxmlformats.org/officeDocument/2006/relationships/image" Target="../media/image8.emf"/><Relationship Id="rId9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2AB6B59-B459-464B-805F-67DACCA3B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50"/>
          <a:stretch/>
        </p:blipFill>
        <p:spPr>
          <a:xfrm>
            <a:off x="5566921" y="3864696"/>
            <a:ext cx="6625079" cy="20420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3C2107D-B58E-3A49-8E91-7CE7C4942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27" y="755630"/>
            <a:ext cx="1912488" cy="72358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B6E8355-2812-6145-9940-544C459350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799" y="414722"/>
            <a:ext cx="1306727" cy="4943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077388" y="1122363"/>
            <a:ext cx="9266887" cy="2387600"/>
          </a:xfrm>
        </p:spPr>
        <p:txBody>
          <a:bodyPr anchor="b">
            <a:normAutofit/>
          </a:bodyPr>
          <a:lstStyle>
            <a:lvl1pPr algn="l">
              <a:lnSpc>
                <a:spcPct val="15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Arial Bold - Texte Titre 30 pt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077388" y="3602038"/>
            <a:ext cx="9266887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  <a:p>
            <a:r>
              <a:rPr lang="fr-FR" dirty="0"/>
              <a:t>Arial Regular</a:t>
            </a:r>
          </a:p>
          <a:p>
            <a:r>
              <a:rPr lang="fr-FR" dirty="0"/>
              <a:t>Texte </a:t>
            </a:r>
            <a:r>
              <a:rPr lang="fr-FR" dirty="0" err="1"/>
              <a:t>Subtitre</a:t>
            </a:r>
            <a:r>
              <a:rPr lang="fr-FR" dirty="0"/>
              <a:t> 18 pt</a:t>
            </a:r>
          </a:p>
          <a:p>
            <a:endParaRPr lang="fr-FR" dirty="0"/>
          </a:p>
        </p:txBody>
      </p:sp>
      <p:sp>
        <p:nvSpPr>
          <p:cNvPr id="13" name="Espace réservé de la date 3"/>
          <p:cNvSpPr txBox="1">
            <a:spLocks/>
          </p:cNvSpPr>
          <p:nvPr userDrawn="1"/>
        </p:nvSpPr>
        <p:spPr>
          <a:xfrm>
            <a:off x="838200" y="57996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useo sans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8822911" y="6164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Museo sans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i="0" dirty="0">
                <a:solidFill>
                  <a:schemeClr val="tx1"/>
                </a:solidFill>
                <a:latin typeface="Museo Sans 700" panose="02000000000000000000" pitchFamily="2" charset="77"/>
              </a:rPr>
              <a:t>www.pacteclimat.lu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3435E9-BE61-C848-9BE3-618814893F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319" y="5440836"/>
            <a:ext cx="1504500" cy="1082784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8351323-E475-D147-F59E-D93686BF08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78" y="5705060"/>
            <a:ext cx="2661794" cy="653774"/>
          </a:xfrm>
          <a:prstGeom prst="rect">
            <a:avLst/>
          </a:prstGeom>
        </p:spPr>
      </p:pic>
      <p:pic>
        <p:nvPicPr>
          <p:cNvPr id="12" name="Picture 11" descr="A 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953B8A88-AC47-72B3-530A-4AACB6A66D7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164" y="99390"/>
            <a:ext cx="3228700" cy="775253"/>
          </a:xfrm>
          <a:prstGeom prst="rect">
            <a:avLst/>
          </a:prstGeom>
        </p:spPr>
      </p:pic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966E6D1-E156-CD26-2564-A149A634D61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78" y="5864800"/>
            <a:ext cx="2716696" cy="6672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4782F8-F3C4-9E0C-BD90-42C15C9DD5E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998" y="5619868"/>
            <a:ext cx="1496149" cy="107756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30BBDD-344E-9B2E-692B-A0A2758BCEFE}"/>
              </a:ext>
            </a:extLst>
          </p:cNvPr>
          <p:cNvCxnSpPr>
            <a:cxnSpLocks/>
          </p:cNvCxnSpPr>
          <p:nvPr userDrawn="1"/>
        </p:nvCxnSpPr>
        <p:spPr>
          <a:xfrm>
            <a:off x="229961" y="5646137"/>
            <a:ext cx="11732078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19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327BB6B-AF06-FD47-ABE0-02D347FF6D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11"/>
          <a:stretch/>
        </p:blipFill>
        <p:spPr>
          <a:xfrm>
            <a:off x="8036560" y="5171763"/>
            <a:ext cx="4155440" cy="123949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2FC7834-223A-D540-A07C-D6F47666F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4798"/>
            <a:ext cx="1113904" cy="494394"/>
          </a:xfrm>
          <a:prstGeom prst="rect">
            <a:avLst/>
          </a:prstGeom>
        </p:spPr>
      </p:pic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56E00421-44EC-214F-851B-B5968D323BF0}"/>
              </a:ext>
            </a:extLst>
          </p:cNvPr>
          <p:cNvSpPr txBox="1">
            <a:spLocks/>
          </p:cNvSpPr>
          <p:nvPr userDrawn="1"/>
        </p:nvSpPr>
        <p:spPr>
          <a:xfrm>
            <a:off x="8822911" y="62600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Museo sans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i="0" dirty="0" err="1">
                <a:solidFill>
                  <a:schemeClr val="tx2"/>
                </a:solidFill>
                <a:latin typeface="Museo Sans 700" panose="02000000000000000000" pitchFamily="2" charset="77"/>
              </a:rPr>
              <a:t>www.pacteclimat.lu</a:t>
            </a:r>
            <a:endParaRPr lang="fr-FR" sz="1400" b="1" i="0" dirty="0">
              <a:solidFill>
                <a:schemeClr val="tx2"/>
              </a:solidFill>
              <a:latin typeface="Museo Sans 700" panose="02000000000000000000" pitchFamily="2" charset="77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3644" y="1561821"/>
            <a:ext cx="9570156" cy="4477398"/>
          </a:xfrm>
        </p:spPr>
        <p:txBody>
          <a:bodyPr lIns="9000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spcBef>
                <a:spcPts val="1200"/>
              </a:spcBef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749954" y="791083"/>
            <a:ext cx="9603846" cy="54743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fr-FR" dirty="0"/>
          </a:p>
        </p:txBody>
      </p:sp>
      <p:sp>
        <p:nvSpPr>
          <p:cNvPr id="25" name="Espace réservé de la date 3">
            <a:extLst>
              <a:ext uri="{FF2B5EF4-FFF2-40B4-BE49-F238E27FC236}">
                <a16:creationId xmlns:a16="http://schemas.microsoft.com/office/drawing/2014/main" id="{A2677857-D812-A44A-9AAF-B7DECB3CD301}"/>
              </a:ext>
            </a:extLst>
          </p:cNvPr>
          <p:cNvSpPr txBox="1">
            <a:spLocks/>
          </p:cNvSpPr>
          <p:nvPr userDrawn="1"/>
        </p:nvSpPr>
        <p:spPr>
          <a:xfrm>
            <a:off x="389421" y="6233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useo sans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25105E11-21E0-46AE-BF1E-BCF300709F2D}" type="slidenum">
              <a:rPr lang="fr-FR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347AFD19-1A10-6509-2DCB-72593261F3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164" y="99390"/>
            <a:ext cx="3228700" cy="77525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28D9FC-978C-F231-7337-EB4BF4F3E654}"/>
              </a:ext>
            </a:extLst>
          </p:cNvPr>
          <p:cNvCxnSpPr>
            <a:cxnSpLocks/>
          </p:cNvCxnSpPr>
          <p:nvPr userDrawn="1"/>
        </p:nvCxnSpPr>
        <p:spPr>
          <a:xfrm>
            <a:off x="229961" y="6242130"/>
            <a:ext cx="11732078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66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6">
            <a:extLst>
              <a:ext uri="{FF2B5EF4-FFF2-40B4-BE49-F238E27FC236}">
                <a16:creationId xmlns:a16="http://schemas.microsoft.com/office/drawing/2014/main" id="{6CB2CD88-73C6-5136-BBC7-40826E9B8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307" y="4433207"/>
            <a:ext cx="8158773" cy="236764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910FEA5-D0A8-D1A7-456C-768EB20532B9}"/>
              </a:ext>
            </a:extLst>
          </p:cNvPr>
          <p:cNvSpPr/>
          <p:nvPr userDrawn="1"/>
        </p:nvSpPr>
        <p:spPr>
          <a:xfrm>
            <a:off x="4702629" y="2588078"/>
            <a:ext cx="7241721" cy="391069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pic>
        <p:nvPicPr>
          <p:cNvPr id="4" name="Picture 3" descr="A 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3749DBE1-5603-F935-B303-5F9EC74C87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421" y="483980"/>
            <a:ext cx="5145448" cy="1235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4EAEA1-FEE0-09CE-7BF2-75BF8A60F6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315" y="4033157"/>
            <a:ext cx="1386735" cy="998764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395E128-0972-9895-5DCA-5CE554C94B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757" y="3088943"/>
            <a:ext cx="2716696" cy="667259"/>
          </a:xfrm>
          <a:prstGeom prst="rect">
            <a:avLst/>
          </a:prstGeom>
        </p:spPr>
      </p:pic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7926B3C-A997-0870-14A1-BADA2248DA70}"/>
              </a:ext>
            </a:extLst>
          </p:cNvPr>
          <p:cNvSpPr txBox="1">
            <a:spLocks/>
          </p:cNvSpPr>
          <p:nvPr userDrawn="1"/>
        </p:nvSpPr>
        <p:spPr>
          <a:xfrm>
            <a:off x="8618805" y="5851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Museo sans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i="0" dirty="0" err="1">
                <a:solidFill>
                  <a:schemeClr val="tx2"/>
                </a:solidFill>
                <a:latin typeface="Museo Sans 700" panose="02000000000000000000" pitchFamily="2" charset="77"/>
              </a:rPr>
              <a:t>pacteclimat.lu</a:t>
            </a:r>
            <a:endParaRPr lang="fr-FR" sz="1400" b="1" i="0" dirty="0">
              <a:solidFill>
                <a:schemeClr val="tx2"/>
              </a:solidFill>
              <a:latin typeface="Museo Sans 700" panose="02000000000000000000" pitchFamily="2" charset="77"/>
            </a:endParaRPr>
          </a:p>
        </p:txBody>
      </p:sp>
      <p:pic>
        <p:nvPicPr>
          <p:cNvPr id="10" name="Picture 9" descr="A logo with text on it&#10;&#10;Description automatically generated">
            <a:extLst>
              <a:ext uri="{FF2B5EF4-FFF2-40B4-BE49-F238E27FC236}">
                <a16:creationId xmlns:a16="http://schemas.microsoft.com/office/drawing/2014/main" id="{908A7B5D-6994-9C3F-7998-CD42FBCB3D9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872" y="3442604"/>
            <a:ext cx="949779" cy="949779"/>
          </a:xfrm>
          <a:prstGeom prst="rect">
            <a:avLst/>
          </a:prstGeom>
        </p:spPr>
      </p:pic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013720B-260F-D3C5-408E-FF933F99F396}"/>
              </a:ext>
            </a:extLst>
          </p:cNvPr>
          <p:cNvSpPr txBox="1">
            <a:spLocks/>
          </p:cNvSpPr>
          <p:nvPr userDrawn="1"/>
        </p:nvSpPr>
        <p:spPr>
          <a:xfrm>
            <a:off x="8892243" y="31125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Museo sans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fr-FR" sz="12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Zesummenaarbecht</a:t>
            </a:r>
            <a:r>
              <a:rPr lang="fr-FR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mat:</a:t>
            </a:r>
          </a:p>
        </p:txBody>
      </p:sp>
      <p:pic>
        <p:nvPicPr>
          <p:cNvPr id="13" name="Picture 12" descr="A green leaf with black background&#10;&#10;Description automatically generated">
            <a:extLst>
              <a:ext uri="{FF2B5EF4-FFF2-40B4-BE49-F238E27FC236}">
                <a16:creationId xmlns:a16="http://schemas.microsoft.com/office/drawing/2014/main" id="{9CEE1C6C-A882-2565-7BD1-C2FBDDBF3E2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201" y="3566038"/>
            <a:ext cx="850900" cy="522453"/>
          </a:xfrm>
          <a:prstGeom prst="rect">
            <a:avLst/>
          </a:prstGeom>
        </p:spPr>
      </p:pic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356FEC45-A142-9688-0BDC-4ED66D345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9894" y="4400549"/>
            <a:ext cx="816428" cy="562780"/>
          </a:xfrm>
          <a:prstGeom prst="rect">
            <a:avLst/>
          </a:prstGeom>
        </p:spPr>
      </p:pic>
      <p:pic>
        <p:nvPicPr>
          <p:cNvPr id="17" name="Picture 16" descr="A logo of a globe&#10;&#10;Description automatically generated">
            <a:extLst>
              <a:ext uri="{FF2B5EF4-FFF2-40B4-BE49-F238E27FC236}">
                <a16:creationId xmlns:a16="http://schemas.microsoft.com/office/drawing/2014/main" id="{01EE7BEA-E573-1BA8-1BB5-AF721C6FB56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4300" y="4327636"/>
            <a:ext cx="755650" cy="658927"/>
          </a:xfrm>
          <a:prstGeom prst="rect">
            <a:avLst/>
          </a:prstGeom>
        </p:spPr>
      </p:pic>
      <p:pic>
        <p:nvPicPr>
          <p:cNvPr id="20" name="Image 8">
            <a:extLst>
              <a:ext uri="{FF2B5EF4-FFF2-40B4-BE49-F238E27FC236}">
                <a16:creationId xmlns:a16="http://schemas.microsoft.com/office/drawing/2014/main" id="{ED9D4DBE-FD08-B0D2-BD22-41B0847EB33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84" y="1678194"/>
            <a:ext cx="1912488" cy="723581"/>
          </a:xfrm>
          <a:prstGeom prst="rect">
            <a:avLst/>
          </a:prstGeom>
        </p:spPr>
      </p:pic>
      <p:pic>
        <p:nvPicPr>
          <p:cNvPr id="21" name="Image 16">
            <a:extLst>
              <a:ext uri="{FF2B5EF4-FFF2-40B4-BE49-F238E27FC236}">
                <a16:creationId xmlns:a16="http://schemas.microsoft.com/office/drawing/2014/main" id="{5D1A26DB-4793-A406-9084-5986DDA427F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077" y="831101"/>
            <a:ext cx="1306727" cy="494394"/>
          </a:xfrm>
          <a:prstGeom prst="rect">
            <a:avLst/>
          </a:prstGeom>
        </p:spPr>
      </p:pic>
      <p:pic>
        <p:nvPicPr>
          <p:cNvPr id="23" name="Picture 22" descr="A silhouette of a person and a child holding hands&#10;&#10;Description automatically generated">
            <a:extLst>
              <a:ext uri="{FF2B5EF4-FFF2-40B4-BE49-F238E27FC236}">
                <a16:creationId xmlns:a16="http://schemas.microsoft.com/office/drawing/2014/main" id="{17B81475-02C9-320B-2941-57D3E708D6B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0350" y="3584121"/>
            <a:ext cx="278892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81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8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59806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Museo sans"/>
              </a:defRPr>
            </a:lvl1pPr>
          </a:lstStyle>
          <a:p>
            <a:r>
              <a:rPr lang="fr-FR"/>
              <a:t>Page </a:t>
            </a:r>
            <a:fld id="{25105E11-21E0-46AE-BF1E-BCF300709F2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Museo sans"/>
              </a:defRPr>
            </a:lvl1pPr>
          </a:lstStyle>
          <a:p>
            <a:r>
              <a:rPr lang="fr-FR"/>
              <a:t>www.pacteclimat.lu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697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800" kern="1200">
          <a:solidFill>
            <a:srgbClr val="9D9D9C"/>
          </a:solidFill>
          <a:latin typeface="Museo san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Solar Challenge - Catégorie 4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Pitch de projet</a:t>
            </a:r>
          </a:p>
          <a:p>
            <a:endParaRPr lang="fr-FR" dirty="0"/>
          </a:p>
          <a:p>
            <a:r>
              <a:rPr lang="fr-FR" i="1" dirty="0"/>
              <a:t>Commune de […] ou groupement de communes, composé de […]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68500" y="630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A034B5-2D86-FA89-E519-730ADE4E4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530" y="997631"/>
            <a:ext cx="2159877" cy="1708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474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11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BBE036-2191-2AD3-E6F0-257700E6D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644" y="1561821"/>
            <a:ext cx="6849368" cy="4477398"/>
          </a:xfrm>
        </p:spPr>
        <p:txBody>
          <a:bodyPr/>
          <a:lstStyle/>
          <a:p>
            <a:r>
              <a:rPr lang="fr-FR" dirty="0"/>
              <a:t>La présente fiche est à compléter </a:t>
            </a:r>
            <a:r>
              <a:rPr lang="fr-FR" b="1" dirty="0"/>
              <a:t>obligatoirement</a:t>
            </a:r>
            <a:r>
              <a:rPr lang="fr-FR" dirty="0"/>
              <a:t> dans le cadre d’un dépôt de projet pour la catégorie 4 du Solar Challenge.</a:t>
            </a:r>
          </a:p>
          <a:p>
            <a:r>
              <a:rPr lang="fr-FR" dirty="0"/>
              <a:t>Merci de bien vouloir annexer des pièces justificatives ainsi que tout autre matériel d'appui servant à la présentation du projet. </a:t>
            </a:r>
            <a:r>
              <a:rPr lang="fr-FR" b="1" dirty="0"/>
              <a:t>Vous pouvez également compléter cette présentation par des slides supplémentaires comportant de plus amples informations, photos, plans ou autres.</a:t>
            </a:r>
          </a:p>
          <a:p>
            <a:r>
              <a:rPr lang="fr-FR" dirty="0"/>
              <a:t>La fiche peut être remplie en français ou allemand.</a:t>
            </a:r>
            <a:r>
              <a:rPr lang="fr-LU" dirty="0"/>
              <a:t> </a:t>
            </a:r>
            <a:r>
              <a:rPr lang="fr-FR" dirty="0"/>
              <a:t>Merci d'enregistrer la fiche au format PDF.</a:t>
            </a:r>
          </a:p>
          <a:p>
            <a:endParaRPr lang="fr-FR" dirty="0"/>
          </a:p>
          <a:p>
            <a:r>
              <a:rPr lang="fr-FR" dirty="0">
                <a:solidFill>
                  <a:srgbClr val="00A3DB"/>
                </a:solidFill>
              </a:rPr>
              <a:t>Klima-Agence se réserve le droit de solliciter des informations complémentaires sur le projet soumis à des fins de clarification nécessaire pour la décision du jury. Le cas échéant, la commune sera informée dans les meilleurs délais après le dépôt du dossier.</a:t>
            </a:r>
          </a:p>
          <a:p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4F0F4A-5C56-3032-1E57-DAF1FBA0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: </a:t>
            </a:r>
            <a:r>
              <a:rPr lang="fr-LU" dirty="0"/>
              <a:t>informations</a:t>
            </a:r>
            <a:r>
              <a:rPr lang="en-GB" dirty="0"/>
              <a:t> </a:t>
            </a:r>
            <a:r>
              <a:rPr lang="fr-LU" dirty="0"/>
              <a:t>générales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D40D87-868D-22D0-51C4-A28F5ECA93C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7" y="1891607"/>
            <a:ext cx="220694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7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9996AF-FE86-1938-2D59-373BA1CF2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AutoNum type="alphaUcParenR"/>
            </a:pPr>
            <a:r>
              <a:rPr lang="fr-LU" dirty="0"/>
              <a:t>Brève description du projet :</a:t>
            </a:r>
          </a:p>
          <a:p>
            <a:pPr marL="342900" indent="-342900">
              <a:spcAft>
                <a:spcPts val="1200"/>
              </a:spcAft>
              <a:buAutoNum type="alphaUcParenR"/>
            </a:pPr>
            <a:r>
              <a:rPr lang="fr-LU" dirty="0"/>
              <a:t>But du projet :</a:t>
            </a:r>
          </a:p>
          <a:p>
            <a:pPr marL="342900" indent="-342900">
              <a:spcAft>
                <a:spcPts val="1200"/>
              </a:spcAft>
              <a:buAutoNum type="alphaUcParenR"/>
            </a:pPr>
            <a:r>
              <a:rPr lang="fr-LU" dirty="0"/>
              <a:t>Acteurs impliqués :</a:t>
            </a:r>
          </a:p>
          <a:p>
            <a:pPr marL="342900" indent="-342900">
              <a:spcAft>
                <a:spcPts val="1200"/>
              </a:spcAft>
              <a:buAutoNum type="alphaUcParenR"/>
            </a:pPr>
            <a:r>
              <a:rPr lang="fr-LU" dirty="0"/>
              <a:t>Avancement du projet (</a:t>
            </a:r>
            <a:r>
              <a:rPr lang="fr-LU" i="1" dirty="0">
                <a:sym typeface="Symbol" panose="05050102010706020507" pitchFamily="18" charset="2"/>
              </a:rPr>
              <a:t>Explications et date de réalisation)</a:t>
            </a:r>
            <a:r>
              <a:rPr lang="fr-LU" i="1" dirty="0">
                <a:solidFill>
                  <a:schemeClr val="accent2"/>
                </a:solidFill>
                <a:sym typeface="Symbol" panose="05050102010706020507" pitchFamily="18" charset="2"/>
              </a:rPr>
              <a:t> </a:t>
            </a:r>
            <a:r>
              <a:rPr lang="fr-LU" dirty="0"/>
              <a:t>:</a:t>
            </a:r>
          </a:p>
          <a:p>
            <a:pPr>
              <a:spcAft>
                <a:spcPts val="1200"/>
              </a:spcAft>
            </a:pPr>
            <a:endParaRPr lang="fr-LU" sz="120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C22F8C-D791-B14F-CD18-CB2BC3254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>
                <a:solidFill>
                  <a:srgbClr val="00A3DB"/>
                </a:solidFill>
              </a:rPr>
              <a:t>1. Description du projet</a:t>
            </a:r>
          </a:p>
        </p:txBody>
      </p:sp>
    </p:spTree>
    <p:extLst>
      <p:ext uri="{BB962C8B-B14F-4D97-AF65-F5344CB8AC3E}">
        <p14:creationId xmlns:p14="http://schemas.microsoft.com/office/powerpoint/2010/main" val="335841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466AC5-4C95-C745-C437-2A2DFA31A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Quels critères rendent ce projet spécial ?</a:t>
            </a:r>
          </a:p>
          <a:p>
            <a:r>
              <a:rPr lang="fr-FR" dirty="0"/>
              <a:t>Quelles approches créatives ou innovantes ont été utilisées ?</a:t>
            </a:r>
          </a:p>
          <a:p>
            <a:r>
              <a:rPr lang="fr-FR" dirty="0"/>
              <a:t>Existe-t-il des projets comparables ? Si oui, qu'est-ce qui distingue ce projet des autres ?</a:t>
            </a:r>
          </a:p>
          <a:p>
            <a:endParaRPr lang="fr-LU" dirty="0"/>
          </a:p>
          <a:p>
            <a:endParaRPr lang="fr-L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547141-448E-8AE7-9D70-265156D3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>
                <a:solidFill>
                  <a:srgbClr val="00A3DB"/>
                </a:solidFill>
              </a:rPr>
              <a:t>2. Originalité du projet</a:t>
            </a:r>
          </a:p>
        </p:txBody>
      </p:sp>
    </p:spTree>
    <p:extLst>
      <p:ext uri="{BB962C8B-B14F-4D97-AF65-F5344CB8AC3E}">
        <p14:creationId xmlns:p14="http://schemas.microsoft.com/office/powerpoint/2010/main" val="3286090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04DFA-B800-D003-EEB1-9576F2FF0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B37FC7-0BAE-F5D5-5A1B-DE2127434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Quels canaux de communication ont été utilisés (site web, médias sociaux, flyers, événements, etc.) ? </a:t>
            </a:r>
          </a:p>
          <a:p>
            <a:r>
              <a:rPr lang="fr-FR" dirty="0"/>
              <a:t>Combien de personnes ont été atteintes au total (par les médias, les événements, la communication directe) :</a:t>
            </a:r>
            <a:endParaRPr lang="fr-LU" dirty="0"/>
          </a:p>
          <a:p>
            <a:r>
              <a:rPr lang="fr-FR" dirty="0"/>
              <a:t>Donnez des exemples de matériel promotionnel (photos, captures d'écran, flyers,).</a:t>
            </a:r>
            <a:endParaRPr lang="fr-L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22A6E9-0651-3B6F-FF61-88E21AF1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>
                <a:solidFill>
                  <a:srgbClr val="00A3DB"/>
                </a:solidFill>
              </a:rPr>
              <a:t>3. Visibilité et stratégie de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593815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E286E4-2BB0-E9F0-B797-E55F76C95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Qui était responsable de l'organisation et de la mise en œuvre ?</a:t>
            </a:r>
          </a:p>
          <a:p>
            <a:r>
              <a:rPr lang="fr-FR" dirty="0"/>
              <a:t>Quels services ou partenaires ont été impliqués ?</a:t>
            </a:r>
          </a:p>
          <a:p>
            <a:r>
              <a:rPr lang="fr-FR" dirty="0"/>
              <a:t>Quel a été le rôle de la commune ?</a:t>
            </a:r>
          </a:p>
          <a:p>
            <a:r>
              <a:rPr lang="fr-FR" dirty="0"/>
              <a:t>Y a-t-il eu des ateliers ou des réunions pour piloter le projet ?</a:t>
            </a:r>
            <a:endParaRPr lang="fr-L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C986A1-B02B-48D8-0616-7E1B3428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A3DB"/>
                </a:solidFill>
              </a:rPr>
              <a:t>4. Gouvernance du projet</a:t>
            </a:r>
            <a:endParaRPr lang="fr-LU" dirty="0">
              <a:solidFill>
                <a:srgbClr val="00A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3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908C82-2995-9559-C4A0-FD619349C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Quels acteurs locaux ou régionaux ont été impliqués ?</a:t>
            </a:r>
          </a:p>
          <a:p>
            <a:r>
              <a:rPr lang="fr-FR" dirty="0"/>
              <a:t>Comment les citoyens, les écoles ou les associations ont-ils été impliqués ?</a:t>
            </a:r>
          </a:p>
          <a:p>
            <a:r>
              <a:rPr lang="fr-FR" dirty="0"/>
              <a:t>Donnez des exemples de coopération ou d’actions conjointes.</a:t>
            </a:r>
            <a:endParaRPr lang="fr-L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FEC413-3DE9-1BC0-8D3F-F33AF6C8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>
                <a:solidFill>
                  <a:srgbClr val="00A3DB"/>
                </a:solidFill>
              </a:rPr>
              <a:t>5. Implication d’autres acteurs</a:t>
            </a:r>
          </a:p>
        </p:txBody>
      </p:sp>
    </p:spTree>
    <p:extLst>
      <p:ext uri="{BB962C8B-B14F-4D97-AF65-F5344CB8AC3E}">
        <p14:creationId xmlns:p14="http://schemas.microsoft.com/office/powerpoint/2010/main" val="268061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DE4E5D-2F8C-E106-EF8F-AACDD9040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Combien de personnes ont été atteintes au total (par les médias, les événements, la communication directe) ?</a:t>
            </a:r>
          </a:p>
          <a:p>
            <a:r>
              <a:rPr lang="fr-FR" dirty="0"/>
              <a:t>Quels résultats concrets ont été obtenus (panneaux solaires installés, inscriptions à des réunions d'information, etc.) ?</a:t>
            </a:r>
          </a:p>
          <a:p>
            <a:r>
              <a:rPr lang="fr-FR" dirty="0"/>
              <a:t>Le projet sera-t-il reconduit ou poursuivi sur le long terme ? Si oui, comment 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0FAE3C-5E5E-3BD5-AE34-50576639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A3DB"/>
                </a:solidFill>
              </a:rPr>
              <a:t>6. Impact et durabilité du projet</a:t>
            </a:r>
            <a:endParaRPr lang="fr-LU" dirty="0">
              <a:solidFill>
                <a:srgbClr val="00A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5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00A270-D4A6-38D6-FEDB-065FB0A2F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D’après vous, pourquoi ce projet devrait-il remporter le Solar Challenge (Catégorie 4) 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Personne de contact pour les questions :</a:t>
            </a:r>
            <a:endParaRPr lang="fr-L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4618DA-9CF7-DA59-B87D-2D36C224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>
                <a:solidFill>
                  <a:srgbClr val="00A3DB"/>
                </a:solidFill>
              </a:rPr>
              <a:t>7. Conclusion</a:t>
            </a:r>
          </a:p>
        </p:txBody>
      </p:sp>
    </p:spTree>
    <p:extLst>
      <p:ext uri="{BB962C8B-B14F-4D97-AF65-F5344CB8AC3E}">
        <p14:creationId xmlns:p14="http://schemas.microsoft.com/office/powerpoint/2010/main" val="17173836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acteClimat">
      <a:dk1>
        <a:srgbClr val="494949"/>
      </a:dk1>
      <a:lt1>
        <a:srgbClr val="FFFFFF"/>
      </a:lt1>
      <a:dk2>
        <a:srgbClr val="007FC9"/>
      </a:dk2>
      <a:lt2>
        <a:srgbClr val="BCE3FA"/>
      </a:lt2>
      <a:accent1>
        <a:srgbClr val="085076"/>
      </a:accent1>
      <a:accent2>
        <a:srgbClr val="00AB97"/>
      </a:accent2>
      <a:accent3>
        <a:srgbClr val="C7D64F"/>
      </a:accent3>
      <a:accent4>
        <a:srgbClr val="B93679"/>
      </a:accent4>
      <a:accent5>
        <a:srgbClr val="5BC4F0"/>
      </a:accent5>
      <a:accent6>
        <a:srgbClr val="007FC8"/>
      </a:accent6>
      <a:hlink>
        <a:srgbClr val="494848"/>
      </a:hlink>
      <a:folHlink>
        <a:srgbClr val="E5BA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pacte climat_05-2024" id="{19CFAC8B-E555-1E41-A4B6-B73CA62717F9}" vid="{EA2DBB7C-575A-EA40-8A59-2A4C7B629247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319</TotalTime>
  <Words>451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Museo sans</vt:lpstr>
      <vt:lpstr>Museo Sans 700</vt:lpstr>
      <vt:lpstr>Symbol</vt:lpstr>
      <vt:lpstr>Arial</vt:lpstr>
      <vt:lpstr>Calibri</vt:lpstr>
      <vt:lpstr>Thème Office</vt:lpstr>
      <vt:lpstr>Solar Challenge - Catégorie 4</vt:lpstr>
      <vt:lpstr>Introduction : informations générales</vt:lpstr>
      <vt:lpstr>1. Description du projet</vt:lpstr>
      <vt:lpstr>2. Originalité du projet</vt:lpstr>
      <vt:lpstr>3. Visibilité et stratégie de communication</vt:lpstr>
      <vt:lpstr>4. Gouvernance du projet</vt:lpstr>
      <vt:lpstr>5. Implication d’autres acteurs</vt:lpstr>
      <vt:lpstr>6. Impact et durabilité du projet</vt:lpstr>
      <vt:lpstr>7. 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Benedicte Zwerg</dc:creator>
  <cp:lastModifiedBy>Marilu Jemming</cp:lastModifiedBy>
  <cp:revision>11</cp:revision>
  <dcterms:created xsi:type="dcterms:W3CDTF">2024-06-03T10:10:15Z</dcterms:created>
  <dcterms:modified xsi:type="dcterms:W3CDTF">2025-02-17T12:11:02Z</dcterms:modified>
</cp:coreProperties>
</file>